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Default Extension="tiff" ContentType="image/tiff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13"/>
  </p:notesMasterIdLst>
  <p:sldIdLst>
    <p:sldId id="256" r:id="rId2"/>
    <p:sldId id="257" r:id="rId3"/>
    <p:sldId id="267" r:id="rId4"/>
    <p:sldId id="266" r:id="rId5"/>
    <p:sldId id="261" r:id="rId6"/>
    <p:sldId id="262" r:id="rId7"/>
    <p:sldId id="258" r:id="rId8"/>
    <p:sldId id="264" r:id="rId9"/>
    <p:sldId id="259" r:id="rId10"/>
    <p:sldId id="269" r:id="rId11"/>
    <p:sldId id="270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2227A"/>
    <a:srgbClr val="301E7E"/>
    <a:srgbClr val="18205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320" autoAdjust="0"/>
    <p:restoredTop sz="94660"/>
  </p:normalViewPr>
  <p:slideViewPr>
    <p:cSldViewPr>
      <p:cViewPr>
        <p:scale>
          <a:sx n="90" d="100"/>
          <a:sy n="90" d="100"/>
        </p:scale>
        <p:origin x="-1238" y="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microsoft.com/office/2015/10/relationships/revisionInfo" Target="revisionInfo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10.wmf"/><Relationship Id="rId2" Type="http://schemas.openxmlformats.org/officeDocument/2006/relationships/image" Target="../media/image9.wmf"/><Relationship Id="rId1" Type="http://schemas.openxmlformats.org/officeDocument/2006/relationships/image" Target="../media/image8.wmf"/><Relationship Id="rId4" Type="http://schemas.openxmlformats.org/officeDocument/2006/relationships/image" Target="../media/image11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3D501AC-A6A8-4084-B46B-B5B760443B4D}" type="datetimeFigureOut">
              <a:rPr lang="en-US" smtClean="0"/>
              <a:t>6/26/2017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4AC3E35-E11B-4B2F-819E-663927D9ED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08245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AC3E35-E11B-4B2F-819E-663927D9ED6B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388892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AC3E35-E11B-4B2F-819E-663927D9ED6B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537935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AC3E35-E11B-4B2F-819E-663927D9ED6B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478267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AC3E35-E11B-4B2F-819E-663927D9ED6B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11514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B07F9-7BA9-4BF1-90F9-0EB109E2DFC7}" type="datetimeFigureOut">
              <a:rPr lang="en-US" smtClean="0"/>
              <a:t>6/26/2017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1238B9-248E-4506-9A7D-88AF49D8E4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52768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B07F9-7BA9-4BF1-90F9-0EB109E2DFC7}" type="datetimeFigureOut">
              <a:rPr lang="en-US" smtClean="0"/>
              <a:t>6/26/2017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1238B9-248E-4506-9A7D-88AF49D8E4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27622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B07F9-7BA9-4BF1-90F9-0EB109E2DFC7}" type="datetimeFigureOut">
              <a:rPr lang="en-US" smtClean="0"/>
              <a:t>6/26/2017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1238B9-248E-4506-9A7D-88AF49D8E4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82755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B07F9-7BA9-4BF1-90F9-0EB109E2DFC7}" type="datetimeFigureOut">
              <a:rPr lang="en-US" smtClean="0"/>
              <a:t>6/26/2017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1238B9-248E-4506-9A7D-88AF49D8E4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99826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B07F9-7BA9-4BF1-90F9-0EB109E2DFC7}" type="datetimeFigureOut">
              <a:rPr lang="en-US" smtClean="0"/>
              <a:t>6/26/2017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1238B9-248E-4506-9A7D-88AF49D8E4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22700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B07F9-7BA9-4BF1-90F9-0EB109E2DFC7}" type="datetimeFigureOut">
              <a:rPr lang="en-US" smtClean="0"/>
              <a:t>6/26/2017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1238B9-248E-4506-9A7D-88AF49D8E4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46770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B07F9-7BA9-4BF1-90F9-0EB109E2DFC7}" type="datetimeFigureOut">
              <a:rPr lang="en-US" smtClean="0"/>
              <a:t>6/26/2017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1238B9-248E-4506-9A7D-88AF49D8E4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89186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B07F9-7BA9-4BF1-90F9-0EB109E2DFC7}" type="datetimeFigureOut">
              <a:rPr lang="en-US" smtClean="0"/>
              <a:t>6/26/2017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1238B9-248E-4506-9A7D-88AF49D8E4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1298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B07F9-7BA9-4BF1-90F9-0EB109E2DFC7}" type="datetimeFigureOut">
              <a:rPr lang="en-US" smtClean="0"/>
              <a:t>6/26/2017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1238B9-248E-4506-9A7D-88AF49D8E4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66182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B07F9-7BA9-4BF1-90F9-0EB109E2DFC7}" type="datetimeFigureOut">
              <a:rPr lang="en-US" smtClean="0"/>
              <a:t>6/26/2017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1238B9-248E-4506-9A7D-88AF49D8E4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94131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B07F9-7BA9-4BF1-90F9-0EB109E2DFC7}" type="datetimeFigureOut">
              <a:rPr lang="en-US" smtClean="0"/>
              <a:t>6/26/2017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1238B9-248E-4506-9A7D-88AF49D8E4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30229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0B07F9-7BA9-4BF1-90F9-0EB109E2DFC7}" type="datetimeFigureOut">
              <a:rPr lang="en-US" smtClean="0"/>
              <a:t>6/26/2017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1238B9-248E-4506-9A7D-88AF49D8E4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81604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image" Target="../media/image1.jpeg"/><Relationship Id="rId7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4" Type="http://schemas.openxmlformats.org/officeDocument/2006/relationships/image" Target="../media/image2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ss.gov/Public-Affairs/Resources" TargetMode="External"/><Relationship Id="rId2" Type="http://schemas.openxmlformats.org/officeDocument/2006/relationships/hyperlink" Target="https://www.socialworkers.org/practice/special_reports/selective_service/default.asp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png"/><Relationship Id="rId4" Type="http://schemas.openxmlformats.org/officeDocument/2006/relationships/image" Target="../media/image7.tif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tif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tif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tif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tif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image" Target="../media/image7.tiff"/><Relationship Id="rId7" Type="http://schemas.openxmlformats.org/officeDocument/2006/relationships/image" Target="../media/image9.wmf"/><Relationship Id="rId12" Type="http://schemas.openxmlformats.org/officeDocument/2006/relationships/image" Target="../media/image11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11" Type="http://schemas.openxmlformats.org/officeDocument/2006/relationships/oleObject" Target="../embeddings/oleObject4.bin"/><Relationship Id="rId5" Type="http://schemas.openxmlformats.org/officeDocument/2006/relationships/image" Target="../media/image8.wmf"/><Relationship Id="rId10" Type="http://schemas.openxmlformats.org/officeDocument/2006/relationships/image" Target="../media/image10.wmf"/><Relationship Id="rId4" Type="http://schemas.openxmlformats.org/officeDocument/2006/relationships/oleObject" Target="../embeddings/oleObject1.bin"/><Relationship Id="rId9" Type="http://schemas.openxmlformats.org/officeDocument/2006/relationships/oleObject" Target="../embeddings/oleObject3.bin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tif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gi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image" Target="../media/image7.tif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tif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gi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7.tif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-16933" y="2327781"/>
            <a:ext cx="9160933" cy="4530219"/>
          </a:xfrm>
          <a:prstGeom prst="rect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316692"/>
            <a:ext cx="9144000" cy="1470025"/>
          </a:xfrm>
        </p:spPr>
        <p:txBody>
          <a:bodyPr>
            <a:normAutofit/>
          </a:bodyPr>
          <a:lstStyle/>
          <a:p>
            <a:r>
              <a:rPr lang="en-US" sz="4000" dirty="0"/>
              <a:t>Selective Service Outreach to </a:t>
            </a:r>
            <a:r>
              <a:rPr lang="en-US" sz="4000"/>
              <a:t>Social Workers</a:t>
            </a:r>
            <a:endParaRPr lang="en-US" sz="40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0138" y="1775428"/>
            <a:ext cx="2532330" cy="1683254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9000" y="4021229"/>
            <a:ext cx="2286000" cy="22860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980"/>
          <a:stretch/>
        </p:blipFill>
        <p:spPr>
          <a:xfrm>
            <a:off x="6855821" y="1786717"/>
            <a:ext cx="2290335" cy="168374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241" r="12196" b="-1281"/>
          <a:stretch/>
        </p:blipFill>
        <p:spPr>
          <a:xfrm>
            <a:off x="5126754" y="1775428"/>
            <a:ext cx="1871340" cy="1714581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089" y="1766961"/>
            <a:ext cx="2513523" cy="1670754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510" t="442" r="28798" b="19726"/>
          <a:stretch/>
        </p:blipFill>
        <p:spPr>
          <a:xfrm>
            <a:off x="1783496" y="1770995"/>
            <a:ext cx="1197352" cy="16876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628132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1828800"/>
            <a:ext cx="9144000" cy="5029200"/>
          </a:xfrm>
          <a:prstGeom prst="rect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981200"/>
            <a:ext cx="8229600" cy="609600"/>
          </a:xfrm>
        </p:spPr>
        <p:txBody>
          <a:bodyPr>
            <a:normAutofit fontScale="90000"/>
          </a:bodyPr>
          <a:lstStyle/>
          <a:p>
            <a:pPr algn="l"/>
            <a:r>
              <a:rPr lang="en-US" b="1" dirty="0">
                <a:solidFill>
                  <a:schemeClr val="bg1"/>
                </a:solidFill>
              </a:rPr>
              <a:t>Where to get Educational Material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2743200"/>
            <a:ext cx="4419600" cy="3352800"/>
          </a:xfrm>
        </p:spPr>
        <p:txBody>
          <a:bodyPr>
            <a:normAutofit/>
          </a:bodyPr>
          <a:lstStyle/>
          <a:p>
            <a:r>
              <a:rPr lang="en-US" sz="2000" dirty="0">
                <a:solidFill>
                  <a:schemeClr val="bg1"/>
                </a:solidFill>
              </a:rPr>
              <a:t>Join the Selective Service System’s communications network to receive quarterly e-mails.</a:t>
            </a:r>
          </a:p>
          <a:p>
            <a:r>
              <a:rPr lang="en-US" sz="2000" dirty="0">
                <a:solidFill>
                  <a:schemeClr val="bg1"/>
                </a:solidFill>
              </a:rPr>
              <a:t>Use free resources posted on the </a:t>
            </a:r>
            <a:r>
              <a:rPr lang="en-US" sz="2000" dirty="0">
                <a:solidFill>
                  <a:schemeClr val="bg1"/>
                </a:solidFill>
                <a:hlinkClick r:id="rId2"/>
              </a:rPr>
              <a:t>NASW toolkit</a:t>
            </a:r>
            <a:endParaRPr lang="en-US" sz="2000" dirty="0">
              <a:solidFill>
                <a:schemeClr val="bg1"/>
              </a:solidFill>
            </a:endParaRPr>
          </a:p>
          <a:p>
            <a:r>
              <a:rPr lang="en-US" sz="2000" dirty="0">
                <a:solidFill>
                  <a:schemeClr val="bg1"/>
                </a:solidFill>
              </a:rPr>
              <a:t>Go to</a:t>
            </a:r>
            <a:r>
              <a:rPr lang="en-US" sz="2000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 </a:t>
            </a:r>
            <a:r>
              <a:rPr lang="en-US" sz="2000" dirty="0">
                <a:solidFill>
                  <a:schemeClr val="accent2">
                    <a:lumMod val="60000"/>
                    <a:lumOff val="40000"/>
                  </a:schemeClr>
                </a:solidFill>
                <a:hlinkClick r:id="rId3"/>
              </a:rPr>
              <a:t>https://www.sss.gov/Public-Affairs/Resources</a:t>
            </a:r>
            <a:r>
              <a:rPr lang="en-US" sz="2000" dirty="0">
                <a:solidFill>
                  <a:schemeClr val="bg1"/>
                </a:solidFill>
              </a:rPr>
              <a:t> to print or order</a:t>
            </a:r>
          </a:p>
          <a:p>
            <a:pPr marL="0" indent="0">
              <a:buNone/>
            </a:pPr>
            <a:r>
              <a:rPr lang="en-US" sz="2000" dirty="0">
                <a:solidFill>
                  <a:schemeClr val="bg1"/>
                </a:solidFill>
              </a:rPr>
              <a:t>      free educational materials. </a:t>
            </a:r>
          </a:p>
          <a:p>
            <a:endParaRPr lang="en-US" sz="2000" dirty="0">
              <a:solidFill>
                <a:schemeClr val="bg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181054"/>
            <a:ext cx="1524000" cy="1524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629400" y="435221"/>
            <a:ext cx="2133600" cy="101566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000" dirty="0">
                <a:solidFill>
                  <a:srgbClr val="18205E"/>
                </a:solidFill>
              </a:rPr>
              <a:t>Pat Schuback, Public Affairs Specialist</a:t>
            </a:r>
          </a:p>
          <a:p>
            <a:r>
              <a:rPr lang="en-US" sz="1000" dirty="0">
                <a:solidFill>
                  <a:srgbClr val="18205E"/>
                </a:solidFill>
              </a:rPr>
              <a:t>Selective Service System</a:t>
            </a:r>
          </a:p>
          <a:p>
            <a:r>
              <a:rPr lang="en-US" sz="1000" dirty="0">
                <a:solidFill>
                  <a:srgbClr val="18205E"/>
                </a:solidFill>
              </a:rPr>
              <a:t>1515 Wilson Blvd, 5th Floor</a:t>
            </a:r>
          </a:p>
          <a:p>
            <a:r>
              <a:rPr lang="en-US" sz="1000" dirty="0">
                <a:solidFill>
                  <a:srgbClr val="18205E"/>
                </a:solidFill>
              </a:rPr>
              <a:t>Arlington, VA 22209-2425</a:t>
            </a:r>
          </a:p>
          <a:p>
            <a:r>
              <a:rPr lang="en-US" sz="1000" dirty="0">
                <a:solidFill>
                  <a:srgbClr val="18205E"/>
                </a:solidFill>
              </a:rPr>
              <a:t>TEL: (703) 605-4105</a:t>
            </a:r>
          </a:p>
          <a:p>
            <a:r>
              <a:rPr lang="en-US" sz="1000" dirty="0">
                <a:solidFill>
                  <a:srgbClr val="18205E"/>
                </a:solidFill>
              </a:rPr>
              <a:t>pat.schuback@sss.gov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40086" y="2968716"/>
            <a:ext cx="3241934" cy="22844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10962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1828800"/>
            <a:ext cx="9144000" cy="5029200"/>
          </a:xfrm>
          <a:prstGeom prst="rect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981200"/>
            <a:ext cx="8229600" cy="609600"/>
          </a:xfrm>
        </p:spPr>
        <p:txBody>
          <a:bodyPr>
            <a:normAutofit fontScale="90000"/>
          </a:bodyPr>
          <a:lstStyle/>
          <a:p>
            <a:pPr algn="l"/>
            <a:r>
              <a:rPr lang="en-US" b="1" dirty="0">
                <a:solidFill>
                  <a:schemeClr val="bg1"/>
                </a:solidFill>
              </a:rPr>
              <a:t>Questions?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819400"/>
            <a:ext cx="7543800" cy="30480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>
                <a:solidFill>
                  <a:schemeClr val="bg1"/>
                </a:solidFill>
              </a:rPr>
              <a:t>Please contact Pat Schuback</a:t>
            </a:r>
          </a:p>
          <a:p>
            <a:pPr marL="0" indent="0">
              <a:buNone/>
            </a:pPr>
            <a:r>
              <a:rPr lang="en-US" sz="2400" dirty="0">
                <a:solidFill>
                  <a:schemeClr val="bg1"/>
                </a:solidFill>
              </a:rPr>
              <a:t>Public Affairs Specialist, </a:t>
            </a:r>
          </a:p>
          <a:p>
            <a:pPr marL="0" indent="0">
              <a:buNone/>
            </a:pPr>
            <a:r>
              <a:rPr lang="en-US" sz="2400" dirty="0">
                <a:solidFill>
                  <a:schemeClr val="bg1"/>
                </a:solidFill>
              </a:rPr>
              <a:t>Selective Service</a:t>
            </a:r>
          </a:p>
          <a:p>
            <a:pPr marL="0" indent="0">
              <a:buNone/>
            </a:pPr>
            <a:r>
              <a:rPr lang="en-US" sz="2400" dirty="0">
                <a:solidFill>
                  <a:schemeClr val="bg1"/>
                </a:solidFill>
              </a:rPr>
              <a:t>pat.schuback@sss.gov</a:t>
            </a:r>
          </a:p>
          <a:p>
            <a:pPr marL="0" indent="0">
              <a:buNone/>
            </a:pPr>
            <a:r>
              <a:rPr lang="en-US" sz="2400" dirty="0">
                <a:solidFill>
                  <a:schemeClr val="bg1"/>
                </a:solidFill>
              </a:rPr>
              <a:t>(703) 605-4105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181054"/>
            <a:ext cx="1524000" cy="1524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629400" y="435221"/>
            <a:ext cx="2133600" cy="101566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000" dirty="0">
                <a:solidFill>
                  <a:srgbClr val="18205E"/>
                </a:solidFill>
              </a:rPr>
              <a:t>Pat Schuback, Public Affairs Specialist</a:t>
            </a:r>
          </a:p>
          <a:p>
            <a:r>
              <a:rPr lang="en-US" sz="1000" dirty="0">
                <a:solidFill>
                  <a:srgbClr val="18205E"/>
                </a:solidFill>
              </a:rPr>
              <a:t>Selective Service System</a:t>
            </a:r>
          </a:p>
          <a:p>
            <a:r>
              <a:rPr lang="en-US" sz="1000" dirty="0">
                <a:solidFill>
                  <a:srgbClr val="18205E"/>
                </a:solidFill>
              </a:rPr>
              <a:t>1515 Wilson Blvd, 5th Floor</a:t>
            </a:r>
          </a:p>
          <a:p>
            <a:r>
              <a:rPr lang="en-US" sz="1000" dirty="0">
                <a:solidFill>
                  <a:srgbClr val="18205E"/>
                </a:solidFill>
              </a:rPr>
              <a:t>Arlington, VA 22209-2425</a:t>
            </a:r>
          </a:p>
          <a:p>
            <a:r>
              <a:rPr lang="en-US" sz="1000" dirty="0">
                <a:solidFill>
                  <a:srgbClr val="18205E"/>
                </a:solidFill>
              </a:rPr>
              <a:t>TEL: (703) 605-4105</a:t>
            </a:r>
          </a:p>
          <a:p>
            <a:r>
              <a:rPr lang="en-US" sz="1000" dirty="0">
                <a:solidFill>
                  <a:srgbClr val="18205E"/>
                </a:solidFill>
              </a:rPr>
              <a:t>pat.schuback@sss.gov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86400" y="3000454"/>
            <a:ext cx="3436881" cy="28669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54085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1828800"/>
            <a:ext cx="9144000" cy="5029200"/>
          </a:xfrm>
          <a:prstGeom prst="rect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981200"/>
            <a:ext cx="8229600" cy="609600"/>
          </a:xfrm>
        </p:spPr>
        <p:txBody>
          <a:bodyPr>
            <a:normAutofit fontScale="90000"/>
          </a:bodyPr>
          <a:lstStyle/>
          <a:p>
            <a:pPr algn="l"/>
            <a:r>
              <a:rPr lang="en-US" b="1" dirty="0">
                <a:solidFill>
                  <a:schemeClr val="bg1"/>
                </a:solidFill>
              </a:rPr>
              <a:t>Why should young men register?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6800" y="2819400"/>
            <a:ext cx="7315200" cy="3429000"/>
          </a:xfrm>
        </p:spPr>
        <p:txBody>
          <a:bodyPr>
            <a:normAutofit fontScale="62500" lnSpcReduction="20000"/>
          </a:bodyPr>
          <a:lstStyle/>
          <a:p>
            <a:r>
              <a:rPr lang="en-US" b="1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It’s the law</a:t>
            </a:r>
            <a:r>
              <a:rPr lang="en-US" i="1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.</a:t>
            </a:r>
          </a:p>
          <a:p>
            <a:r>
              <a:rPr lang="en-US" dirty="0">
                <a:solidFill>
                  <a:schemeClr val="bg1"/>
                </a:solidFill>
              </a:rPr>
              <a:t>Failing to register can result in significant </a:t>
            </a:r>
            <a:r>
              <a:rPr lang="en-US" b="1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lost opportunities</a:t>
            </a:r>
            <a:r>
              <a:rPr lang="en-US" b="1" dirty="0">
                <a:solidFill>
                  <a:srgbClr val="C00000"/>
                </a:solidFill>
              </a:rPr>
              <a:t> </a:t>
            </a:r>
            <a:r>
              <a:rPr lang="en-US" dirty="0">
                <a:solidFill>
                  <a:schemeClr val="bg1"/>
                </a:solidFill>
              </a:rPr>
              <a:t>for young men, including:</a:t>
            </a:r>
          </a:p>
          <a:p>
            <a:pPr lvl="1"/>
            <a:r>
              <a:rPr lang="en-US" dirty="0">
                <a:solidFill>
                  <a:schemeClr val="bg1"/>
                </a:solidFill>
              </a:rPr>
              <a:t>Being </a:t>
            </a:r>
            <a:r>
              <a:rPr lang="en-US" dirty="0">
                <a:solidFill>
                  <a:srgbClr val="FFC000"/>
                </a:solidFill>
              </a:rPr>
              <a:t>barred from receiving student loans</a:t>
            </a:r>
          </a:p>
          <a:p>
            <a:pPr lvl="1"/>
            <a:r>
              <a:rPr lang="en-US" dirty="0">
                <a:solidFill>
                  <a:schemeClr val="bg1"/>
                </a:solidFill>
              </a:rPr>
              <a:t>Being </a:t>
            </a:r>
            <a:r>
              <a:rPr lang="en-US" dirty="0">
                <a:solidFill>
                  <a:srgbClr val="FFC000"/>
                </a:solidFill>
              </a:rPr>
              <a:t>barred from participating in federal job training </a:t>
            </a:r>
            <a:r>
              <a:rPr lang="en-US" dirty="0">
                <a:solidFill>
                  <a:schemeClr val="bg1"/>
                </a:solidFill>
              </a:rPr>
              <a:t>programs</a:t>
            </a:r>
          </a:p>
          <a:p>
            <a:pPr lvl="1"/>
            <a:r>
              <a:rPr lang="en-US" dirty="0">
                <a:solidFill>
                  <a:schemeClr val="bg1"/>
                </a:solidFill>
              </a:rPr>
              <a:t>Being </a:t>
            </a:r>
            <a:r>
              <a:rPr lang="en-US" dirty="0">
                <a:solidFill>
                  <a:srgbClr val="FFC000"/>
                </a:solidFill>
              </a:rPr>
              <a:t>unable to secure employment</a:t>
            </a:r>
            <a:r>
              <a:rPr lang="en-US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 </a:t>
            </a:r>
            <a:r>
              <a:rPr lang="en-US" dirty="0">
                <a:solidFill>
                  <a:schemeClr val="bg1"/>
                </a:solidFill>
              </a:rPr>
              <a:t>with the Federal government, as well as many state and local government agencies such as police, EMTs and firefighters</a:t>
            </a:r>
          </a:p>
          <a:p>
            <a:pPr lvl="1"/>
            <a:r>
              <a:rPr lang="en-US" dirty="0">
                <a:solidFill>
                  <a:srgbClr val="FFC000"/>
                </a:solidFill>
              </a:rPr>
              <a:t>Receiving or renewing a driver’s license </a:t>
            </a:r>
            <a:r>
              <a:rPr lang="en-US" dirty="0">
                <a:solidFill>
                  <a:schemeClr val="bg1"/>
                </a:solidFill>
              </a:rPr>
              <a:t>in most states</a:t>
            </a:r>
          </a:p>
          <a:p>
            <a:pPr lvl="1"/>
            <a:r>
              <a:rPr lang="en-US" dirty="0">
                <a:solidFill>
                  <a:schemeClr val="bg1"/>
                </a:solidFill>
              </a:rPr>
              <a:t>Experiencing</a:t>
            </a:r>
            <a:r>
              <a:rPr lang="en-US" dirty="0">
                <a:solidFill>
                  <a:srgbClr val="FFC000"/>
                </a:solidFill>
              </a:rPr>
              <a:t> challenges in receiving U.S. citizenship </a:t>
            </a:r>
            <a:r>
              <a:rPr lang="en-US" dirty="0">
                <a:solidFill>
                  <a:schemeClr val="bg1"/>
                </a:solidFill>
              </a:rPr>
              <a:t>if he is an immigrant wishing to become a citizen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181054"/>
            <a:ext cx="1524000" cy="1524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629400" y="435221"/>
            <a:ext cx="2133600" cy="101566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000" dirty="0">
                <a:solidFill>
                  <a:srgbClr val="18205E"/>
                </a:solidFill>
              </a:rPr>
              <a:t>Pat Schuback, Public Affairs Specialist</a:t>
            </a:r>
          </a:p>
          <a:p>
            <a:r>
              <a:rPr lang="en-US" sz="1000" dirty="0">
                <a:solidFill>
                  <a:srgbClr val="18205E"/>
                </a:solidFill>
              </a:rPr>
              <a:t>Selective Service System</a:t>
            </a:r>
          </a:p>
          <a:p>
            <a:r>
              <a:rPr lang="en-US" sz="1000" dirty="0">
                <a:solidFill>
                  <a:srgbClr val="18205E"/>
                </a:solidFill>
              </a:rPr>
              <a:t>1515 Wilson Blvd, 5th Floor</a:t>
            </a:r>
          </a:p>
          <a:p>
            <a:r>
              <a:rPr lang="en-US" sz="1000" dirty="0">
                <a:solidFill>
                  <a:srgbClr val="18205E"/>
                </a:solidFill>
              </a:rPr>
              <a:t>Arlington, VA 22209-2425</a:t>
            </a:r>
          </a:p>
          <a:p>
            <a:r>
              <a:rPr lang="en-US" sz="1000" dirty="0">
                <a:solidFill>
                  <a:srgbClr val="18205E"/>
                </a:solidFill>
              </a:rPr>
              <a:t>TEL: (703) 605-4105</a:t>
            </a:r>
          </a:p>
          <a:p>
            <a:r>
              <a:rPr lang="en-US" sz="1000" dirty="0">
                <a:solidFill>
                  <a:srgbClr val="18205E"/>
                </a:solidFill>
              </a:rPr>
              <a:t>pat.schuback@sss.gov</a:t>
            </a:r>
          </a:p>
        </p:txBody>
      </p:sp>
    </p:spTree>
    <p:extLst>
      <p:ext uri="{BB962C8B-B14F-4D97-AF65-F5344CB8AC3E}">
        <p14:creationId xmlns:p14="http://schemas.microsoft.com/office/powerpoint/2010/main" val="155518544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1828800"/>
            <a:ext cx="9144000" cy="5029200"/>
          </a:xfrm>
          <a:prstGeom prst="rect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1828800"/>
            <a:ext cx="8077200" cy="4267200"/>
          </a:xfrm>
        </p:spPr>
        <p:txBody>
          <a:bodyPr>
            <a:normAutofit/>
          </a:bodyPr>
          <a:lstStyle/>
          <a:p>
            <a:r>
              <a:rPr lang="en-US" sz="4000" dirty="0">
                <a:solidFill>
                  <a:schemeClr val="bg1"/>
                </a:solidFill>
              </a:rPr>
              <a:t>Our research tells us that when young men don’t register, it’s because </a:t>
            </a:r>
            <a:r>
              <a:rPr lang="en-US" sz="4000" b="1" dirty="0">
                <a:solidFill>
                  <a:schemeClr val="bg1"/>
                </a:solidFill>
              </a:rPr>
              <a:t/>
            </a:r>
            <a:br>
              <a:rPr lang="en-US" sz="4000" b="1" dirty="0">
                <a:solidFill>
                  <a:schemeClr val="bg1"/>
                </a:solidFill>
              </a:rPr>
            </a:br>
            <a:r>
              <a:rPr lang="en-US" dirty="0">
                <a:solidFill>
                  <a:srgbClr val="FFC000"/>
                </a:solidFill>
              </a:rPr>
              <a:t>they don’t know they have to.  </a:t>
            </a:r>
            <a:br>
              <a:rPr lang="en-US" dirty="0">
                <a:solidFill>
                  <a:srgbClr val="FFC000"/>
                </a:solidFill>
              </a:rPr>
            </a:br>
            <a:r>
              <a:rPr lang="en-US" b="1" dirty="0">
                <a:solidFill>
                  <a:schemeClr val="bg1"/>
                </a:solidFill>
              </a:rPr>
              <a:t/>
            </a:r>
            <a:br>
              <a:rPr lang="en-US" b="1" dirty="0">
                <a:solidFill>
                  <a:schemeClr val="bg1"/>
                </a:solidFill>
              </a:rPr>
            </a:br>
            <a:r>
              <a:rPr lang="en-US" dirty="0">
                <a:solidFill>
                  <a:schemeClr val="bg1"/>
                </a:solidFill>
              </a:rPr>
              <a:t>That’s why we need </a:t>
            </a:r>
            <a:r>
              <a:rPr lang="en-US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you.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181054"/>
            <a:ext cx="1524000" cy="1524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629400" y="435221"/>
            <a:ext cx="2133600" cy="101566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000" dirty="0">
                <a:solidFill>
                  <a:srgbClr val="18205E"/>
                </a:solidFill>
              </a:rPr>
              <a:t>Pat Schuback, Public Affairs Specialist</a:t>
            </a:r>
          </a:p>
          <a:p>
            <a:r>
              <a:rPr lang="en-US" sz="1000" dirty="0">
                <a:solidFill>
                  <a:srgbClr val="18205E"/>
                </a:solidFill>
              </a:rPr>
              <a:t>Selective Service System</a:t>
            </a:r>
          </a:p>
          <a:p>
            <a:r>
              <a:rPr lang="en-US" sz="1000" dirty="0">
                <a:solidFill>
                  <a:srgbClr val="18205E"/>
                </a:solidFill>
              </a:rPr>
              <a:t>1515 Wilson Blvd, 5th Floor</a:t>
            </a:r>
          </a:p>
          <a:p>
            <a:r>
              <a:rPr lang="en-US" sz="1000" dirty="0">
                <a:solidFill>
                  <a:srgbClr val="18205E"/>
                </a:solidFill>
              </a:rPr>
              <a:t>Arlington, VA 22209-2425</a:t>
            </a:r>
          </a:p>
          <a:p>
            <a:r>
              <a:rPr lang="en-US" sz="1000" dirty="0">
                <a:solidFill>
                  <a:srgbClr val="18205E"/>
                </a:solidFill>
              </a:rPr>
              <a:t>TEL: (703) 605-4105</a:t>
            </a:r>
          </a:p>
          <a:p>
            <a:r>
              <a:rPr lang="en-US" sz="1000" dirty="0">
                <a:solidFill>
                  <a:srgbClr val="18205E"/>
                </a:solidFill>
              </a:rPr>
              <a:t>pat.schuback@sss.gov</a:t>
            </a:r>
          </a:p>
        </p:txBody>
      </p:sp>
    </p:spTree>
    <p:extLst>
      <p:ext uri="{BB962C8B-B14F-4D97-AF65-F5344CB8AC3E}">
        <p14:creationId xmlns:p14="http://schemas.microsoft.com/office/powerpoint/2010/main" val="124683702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1828800"/>
            <a:ext cx="9144000" cy="5029200"/>
          </a:xfrm>
          <a:prstGeom prst="rect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981200"/>
            <a:ext cx="8229600" cy="609600"/>
          </a:xfrm>
        </p:spPr>
        <p:txBody>
          <a:bodyPr>
            <a:normAutofit fontScale="90000"/>
          </a:bodyPr>
          <a:lstStyle/>
          <a:p>
            <a:pPr algn="l"/>
            <a:r>
              <a:rPr lang="en-US" b="1" dirty="0">
                <a:solidFill>
                  <a:schemeClr val="bg1"/>
                </a:solidFill>
              </a:rPr>
              <a:t>Why we need you: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6800" y="2819400"/>
            <a:ext cx="7315200" cy="3429000"/>
          </a:xfrm>
        </p:spPr>
        <p:txBody>
          <a:bodyPr>
            <a:normAutofit fontScale="85000" lnSpcReduction="20000"/>
          </a:bodyPr>
          <a:lstStyle/>
          <a:p>
            <a:r>
              <a:rPr lang="en-US" dirty="0">
                <a:solidFill>
                  <a:schemeClr val="bg1"/>
                </a:solidFill>
              </a:rPr>
              <a:t>Social workers strive to help clients live up to their full potentials.</a:t>
            </a:r>
          </a:p>
          <a:p>
            <a:r>
              <a:rPr lang="en-US" dirty="0">
                <a:solidFill>
                  <a:schemeClr val="bg1"/>
                </a:solidFill>
              </a:rPr>
              <a:t>Even though Selective Service registration only takes two minutes, it can mean a lifetime of opportunities.</a:t>
            </a:r>
          </a:p>
          <a:p>
            <a:r>
              <a:rPr lang="en-US" dirty="0">
                <a:solidFill>
                  <a:srgbClr val="FFC000"/>
                </a:solidFill>
              </a:rPr>
              <a:t>By explaining the legal requirement of registration to </a:t>
            </a:r>
            <a:r>
              <a:rPr lang="en-US" i="1" dirty="0">
                <a:solidFill>
                  <a:srgbClr val="FFC000"/>
                </a:solidFill>
              </a:rPr>
              <a:t>every</a:t>
            </a:r>
            <a:r>
              <a:rPr lang="en-US" dirty="0">
                <a:solidFill>
                  <a:srgbClr val="FFC000"/>
                </a:solidFill>
              </a:rPr>
              <a:t> young man you work with, you can ensure that there is one less obstacle in their path to success.</a:t>
            </a:r>
          </a:p>
          <a:p>
            <a:endParaRPr lang="en-US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181054"/>
            <a:ext cx="1524000" cy="1524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629400" y="435221"/>
            <a:ext cx="2133600" cy="101566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000" dirty="0">
                <a:solidFill>
                  <a:srgbClr val="18205E"/>
                </a:solidFill>
              </a:rPr>
              <a:t>Pat Schuback, Public Affairs Specialist</a:t>
            </a:r>
          </a:p>
          <a:p>
            <a:r>
              <a:rPr lang="en-US" sz="1000" dirty="0">
                <a:solidFill>
                  <a:srgbClr val="18205E"/>
                </a:solidFill>
              </a:rPr>
              <a:t>Selective Service System</a:t>
            </a:r>
          </a:p>
          <a:p>
            <a:r>
              <a:rPr lang="en-US" sz="1000" dirty="0">
                <a:solidFill>
                  <a:srgbClr val="18205E"/>
                </a:solidFill>
              </a:rPr>
              <a:t>1515 Wilson Blvd, 5th Floor</a:t>
            </a:r>
          </a:p>
          <a:p>
            <a:r>
              <a:rPr lang="en-US" sz="1000" dirty="0">
                <a:solidFill>
                  <a:srgbClr val="18205E"/>
                </a:solidFill>
              </a:rPr>
              <a:t>Arlington, VA 22209-2425</a:t>
            </a:r>
          </a:p>
          <a:p>
            <a:r>
              <a:rPr lang="en-US" sz="1000" dirty="0">
                <a:solidFill>
                  <a:srgbClr val="18205E"/>
                </a:solidFill>
              </a:rPr>
              <a:t>TEL: (703) 605-4105</a:t>
            </a:r>
          </a:p>
          <a:p>
            <a:r>
              <a:rPr lang="en-US" sz="1000" dirty="0">
                <a:solidFill>
                  <a:srgbClr val="18205E"/>
                </a:solidFill>
              </a:rPr>
              <a:t>pat.schuback@sss.gov</a:t>
            </a:r>
          </a:p>
        </p:txBody>
      </p:sp>
    </p:spTree>
    <p:extLst>
      <p:ext uri="{BB962C8B-B14F-4D97-AF65-F5344CB8AC3E}">
        <p14:creationId xmlns:p14="http://schemas.microsoft.com/office/powerpoint/2010/main" val="107331497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1828800"/>
            <a:ext cx="9144000" cy="5029200"/>
          </a:xfrm>
          <a:prstGeom prst="rect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981200"/>
            <a:ext cx="8229600" cy="609600"/>
          </a:xfrm>
        </p:spPr>
        <p:txBody>
          <a:bodyPr>
            <a:normAutofit fontScale="90000"/>
          </a:bodyPr>
          <a:lstStyle/>
          <a:p>
            <a:pPr algn="l"/>
            <a:r>
              <a:rPr lang="en-US" b="1" dirty="0">
                <a:solidFill>
                  <a:schemeClr val="bg1"/>
                </a:solidFill>
              </a:rPr>
              <a:t>Who needs to register?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6800" y="2819400"/>
            <a:ext cx="7315200" cy="34290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b="1" i="1" dirty="0">
                <a:solidFill>
                  <a:schemeClr val="bg1"/>
                </a:solidFill>
              </a:rPr>
              <a:t>All</a:t>
            </a:r>
            <a:r>
              <a:rPr lang="en-US" dirty="0">
                <a:solidFill>
                  <a:schemeClr val="bg1"/>
                </a:solidFill>
              </a:rPr>
              <a:t> young men living in the United States between the ages of 18-26, </a:t>
            </a:r>
            <a:r>
              <a:rPr lang="en-US" i="1" dirty="0">
                <a:solidFill>
                  <a:schemeClr val="bg1"/>
                </a:solidFill>
              </a:rPr>
              <a:t>including non-citizens.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181054"/>
            <a:ext cx="1524000" cy="1524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629400" y="435221"/>
            <a:ext cx="2133600" cy="101566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000" dirty="0">
                <a:solidFill>
                  <a:srgbClr val="18205E"/>
                </a:solidFill>
              </a:rPr>
              <a:t>Pat Schuback, Public Affairs Specialist</a:t>
            </a:r>
          </a:p>
          <a:p>
            <a:r>
              <a:rPr lang="en-US" sz="1000" dirty="0">
                <a:solidFill>
                  <a:srgbClr val="18205E"/>
                </a:solidFill>
              </a:rPr>
              <a:t>Selective Service System</a:t>
            </a:r>
          </a:p>
          <a:p>
            <a:r>
              <a:rPr lang="en-US" sz="1000" dirty="0">
                <a:solidFill>
                  <a:srgbClr val="18205E"/>
                </a:solidFill>
              </a:rPr>
              <a:t>1515 Wilson Blvd, 5th Floor</a:t>
            </a:r>
          </a:p>
          <a:p>
            <a:r>
              <a:rPr lang="en-US" sz="1000" dirty="0">
                <a:solidFill>
                  <a:srgbClr val="18205E"/>
                </a:solidFill>
              </a:rPr>
              <a:t>Arlington, VA 22209-2425</a:t>
            </a:r>
          </a:p>
          <a:p>
            <a:r>
              <a:rPr lang="en-US" sz="1000" dirty="0">
                <a:solidFill>
                  <a:srgbClr val="18205E"/>
                </a:solidFill>
              </a:rPr>
              <a:t>TEL: (703) 605-4105</a:t>
            </a:r>
          </a:p>
          <a:p>
            <a:r>
              <a:rPr lang="en-US" sz="1000" dirty="0">
                <a:solidFill>
                  <a:srgbClr val="18205E"/>
                </a:solidFill>
              </a:rPr>
              <a:t>pat.schuback@sss.gov</a:t>
            </a:r>
          </a:p>
        </p:txBody>
      </p:sp>
      <p:graphicFrame>
        <p:nvGraphicFramePr>
          <p:cNvPr id="13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23879327"/>
              </p:ext>
            </p:extLst>
          </p:nvPr>
        </p:nvGraphicFramePr>
        <p:xfrm>
          <a:off x="1981200" y="4777982"/>
          <a:ext cx="1545349" cy="14329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53" name="Image" r:id="rId4" imgW="7504560" imgH="6958440" progId="Photoshop.Image.12">
                  <p:embed/>
                </p:oleObj>
              </mc:Choice>
              <mc:Fallback>
                <p:oleObj name="Image" r:id="rId4" imgW="7504560" imgH="6958440" progId="Photoshop.Image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981200" y="4777982"/>
                        <a:ext cx="1545349" cy="14329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51388428"/>
              </p:ext>
            </p:extLst>
          </p:nvPr>
        </p:nvGraphicFramePr>
        <p:xfrm>
          <a:off x="5562600" y="4771108"/>
          <a:ext cx="1859033" cy="142763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54" name="Image" r:id="rId6" imgW="5307840" imgH="4075920" progId="Photoshop.Image.12">
                  <p:embed/>
                </p:oleObj>
              </mc:Choice>
              <mc:Fallback>
                <p:oleObj name="Image" r:id="rId6" imgW="5307840" imgH="4075920" progId="Photoshop.Image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5562600" y="4771108"/>
                        <a:ext cx="1859033" cy="142763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8" name="Picture 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9000" y="4777982"/>
            <a:ext cx="2153173" cy="1432912"/>
          </a:xfrm>
          <a:prstGeom prst="rect">
            <a:avLst/>
          </a:prstGeom>
        </p:spPr>
      </p:pic>
      <p:graphicFrame>
        <p:nvGraphicFramePr>
          <p:cNvPr id="15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39323431"/>
              </p:ext>
            </p:extLst>
          </p:nvPr>
        </p:nvGraphicFramePr>
        <p:xfrm>
          <a:off x="7391400" y="4771108"/>
          <a:ext cx="1310993" cy="142763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55" name="Image" r:id="rId9" imgW="5282280" imgH="5752080" progId="Photoshop.Image.12">
                  <p:embed/>
                </p:oleObj>
              </mc:Choice>
              <mc:Fallback>
                <p:oleObj name="Image" r:id="rId9" imgW="5282280" imgH="5752080" progId="Photoshop.Image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7391400" y="4771108"/>
                        <a:ext cx="1310993" cy="142763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17061040"/>
              </p:ext>
            </p:extLst>
          </p:nvPr>
        </p:nvGraphicFramePr>
        <p:xfrm>
          <a:off x="381000" y="4771108"/>
          <a:ext cx="1750939" cy="144665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56" name="Image" r:id="rId11" imgW="4164840" imgH="3441240" progId="Photoshop.Image.12">
                  <p:embed/>
                </p:oleObj>
              </mc:Choice>
              <mc:Fallback>
                <p:oleObj name="Image" r:id="rId11" imgW="4164840" imgH="3441240" progId="Photoshop.Image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381000" y="4771108"/>
                        <a:ext cx="1750939" cy="144665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85317203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1828800"/>
            <a:ext cx="9144000" cy="5029200"/>
          </a:xfrm>
          <a:prstGeom prst="rect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981200"/>
            <a:ext cx="8229600" cy="609600"/>
          </a:xfrm>
        </p:spPr>
        <p:txBody>
          <a:bodyPr>
            <a:normAutofit fontScale="90000"/>
          </a:bodyPr>
          <a:lstStyle/>
          <a:p>
            <a:pPr algn="l"/>
            <a:r>
              <a:rPr lang="en-US" b="1" dirty="0">
                <a:solidFill>
                  <a:schemeClr val="bg1"/>
                </a:solidFill>
              </a:rPr>
              <a:t>How can young men register?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6800" y="2819400"/>
            <a:ext cx="7315200" cy="3886200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Log on to www.SSS.gov</a:t>
            </a:r>
          </a:p>
          <a:p>
            <a:pPr marL="0" indent="0">
              <a:buNone/>
            </a:pPr>
            <a:endParaRPr lang="en-US" dirty="0">
              <a:solidFill>
                <a:schemeClr val="bg1"/>
              </a:solidFill>
            </a:endParaRPr>
          </a:p>
          <a:p>
            <a:r>
              <a:rPr lang="en-US" dirty="0">
                <a:solidFill>
                  <a:schemeClr val="bg1"/>
                </a:solidFill>
              </a:rPr>
              <a:t>Fill out a registration</a:t>
            </a:r>
          </a:p>
          <a:p>
            <a:pPr marL="0" indent="0">
              <a:buNone/>
            </a:pPr>
            <a:r>
              <a:rPr lang="en-US" dirty="0">
                <a:solidFill>
                  <a:schemeClr val="bg1"/>
                </a:solidFill>
              </a:rPr>
              <a:t>    card at a US Post Office.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181054"/>
            <a:ext cx="1524000" cy="1524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629400" y="435221"/>
            <a:ext cx="2133600" cy="101566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000" dirty="0">
                <a:solidFill>
                  <a:srgbClr val="18205E"/>
                </a:solidFill>
              </a:rPr>
              <a:t>Pat Schuback, Public Affairs Specialist</a:t>
            </a:r>
          </a:p>
          <a:p>
            <a:r>
              <a:rPr lang="en-US" sz="1000" dirty="0">
                <a:solidFill>
                  <a:srgbClr val="18205E"/>
                </a:solidFill>
              </a:rPr>
              <a:t>Selective Service System</a:t>
            </a:r>
          </a:p>
          <a:p>
            <a:r>
              <a:rPr lang="en-US" sz="1000" dirty="0">
                <a:solidFill>
                  <a:srgbClr val="18205E"/>
                </a:solidFill>
              </a:rPr>
              <a:t>1515 Wilson Blvd, 5th Floor</a:t>
            </a:r>
          </a:p>
          <a:p>
            <a:r>
              <a:rPr lang="en-US" sz="1000" dirty="0">
                <a:solidFill>
                  <a:srgbClr val="18205E"/>
                </a:solidFill>
              </a:rPr>
              <a:t>Arlington, VA 22209-2425</a:t>
            </a:r>
          </a:p>
          <a:p>
            <a:r>
              <a:rPr lang="en-US" sz="1000" dirty="0">
                <a:solidFill>
                  <a:srgbClr val="18205E"/>
                </a:solidFill>
              </a:rPr>
              <a:t>TEL: (703) 605-4105</a:t>
            </a:r>
          </a:p>
          <a:p>
            <a:r>
              <a:rPr lang="en-US" sz="1000" dirty="0">
                <a:solidFill>
                  <a:srgbClr val="18205E"/>
                </a:solidFill>
              </a:rPr>
              <a:t>pat.schuback@sss.gov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8400" y="3238500"/>
            <a:ext cx="1143896" cy="2209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994525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1981200"/>
            <a:ext cx="9144000" cy="5029200"/>
          </a:xfrm>
          <a:prstGeom prst="rect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1981200"/>
            <a:ext cx="8229600" cy="609600"/>
          </a:xfrm>
        </p:spPr>
        <p:txBody>
          <a:bodyPr>
            <a:normAutofit fontScale="90000"/>
          </a:bodyPr>
          <a:lstStyle/>
          <a:p>
            <a:pPr algn="l"/>
            <a:r>
              <a:rPr lang="en-US" b="1" dirty="0">
                <a:solidFill>
                  <a:schemeClr val="bg1"/>
                </a:solidFill>
              </a:rPr>
              <a:t>Registration in Your State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61109" y="2590800"/>
            <a:ext cx="8077200" cy="12192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dirty="0">
                <a:solidFill>
                  <a:schemeClr val="bg1"/>
                </a:solidFill>
              </a:rPr>
              <a:t>On average, 1 out of every 10 men in the U.S. aged 18 is </a:t>
            </a:r>
            <a:r>
              <a:rPr lang="en-US" sz="2000" i="1" dirty="0">
                <a:solidFill>
                  <a:schemeClr val="bg1"/>
                </a:solidFill>
              </a:rPr>
              <a:t>not </a:t>
            </a:r>
            <a:r>
              <a:rPr lang="en-US" sz="2000" dirty="0">
                <a:solidFill>
                  <a:schemeClr val="bg1"/>
                </a:solidFill>
              </a:rPr>
              <a:t> registered. Find the rates for your state below.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181054"/>
            <a:ext cx="1524000" cy="1524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629400" y="435221"/>
            <a:ext cx="2133600" cy="101566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000" dirty="0">
                <a:solidFill>
                  <a:srgbClr val="18205E"/>
                </a:solidFill>
              </a:rPr>
              <a:t>Pat Schuback, Public Affairs Specialist</a:t>
            </a:r>
          </a:p>
          <a:p>
            <a:r>
              <a:rPr lang="en-US" sz="1000" dirty="0">
                <a:solidFill>
                  <a:srgbClr val="18205E"/>
                </a:solidFill>
              </a:rPr>
              <a:t>Selective Service System</a:t>
            </a:r>
          </a:p>
          <a:p>
            <a:r>
              <a:rPr lang="en-US" sz="1000" dirty="0">
                <a:solidFill>
                  <a:srgbClr val="18205E"/>
                </a:solidFill>
              </a:rPr>
              <a:t>1515 Wilson Blvd, 5th Floor</a:t>
            </a:r>
          </a:p>
          <a:p>
            <a:r>
              <a:rPr lang="en-US" sz="1000" dirty="0">
                <a:solidFill>
                  <a:srgbClr val="18205E"/>
                </a:solidFill>
              </a:rPr>
              <a:t>Arlington, VA 22209-2425</a:t>
            </a:r>
          </a:p>
          <a:p>
            <a:r>
              <a:rPr lang="en-US" sz="1000" dirty="0">
                <a:solidFill>
                  <a:srgbClr val="18205E"/>
                </a:solidFill>
              </a:rPr>
              <a:t>TEL: (703) 605-4105</a:t>
            </a:r>
          </a:p>
          <a:p>
            <a:r>
              <a:rPr lang="en-US" sz="1000" dirty="0">
                <a:solidFill>
                  <a:srgbClr val="18205E"/>
                </a:solidFill>
              </a:rPr>
              <a:t>pat.schuback@sss.gov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7429500" y="6400800"/>
            <a:ext cx="14478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>
                <a:solidFill>
                  <a:schemeClr val="bg1"/>
                </a:solidFill>
              </a:rPr>
              <a:t>*based on 2013 data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9841" y="3422073"/>
            <a:ext cx="5180559" cy="3359727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78241404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1828800"/>
            <a:ext cx="9144000" cy="5029200"/>
          </a:xfrm>
          <a:prstGeom prst="rect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981200"/>
            <a:ext cx="8229600" cy="609600"/>
          </a:xfrm>
        </p:spPr>
        <p:txBody>
          <a:bodyPr>
            <a:normAutofit fontScale="90000"/>
          </a:bodyPr>
          <a:lstStyle/>
          <a:p>
            <a:pPr algn="l"/>
            <a:r>
              <a:rPr lang="en-US" b="1" dirty="0">
                <a:solidFill>
                  <a:schemeClr val="bg1"/>
                </a:solidFill>
              </a:rPr>
              <a:t>Registration and Drivers Licenses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7982" y="2743200"/>
            <a:ext cx="7772400" cy="12954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dirty="0">
                <a:solidFill>
                  <a:schemeClr val="bg1"/>
                </a:solidFill>
              </a:rPr>
              <a:t>In these states, men over 18 must be registered with Selective Service in order to receive or renew their driver’s license. Other states are working to enact similar legislation.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181054"/>
            <a:ext cx="1524000" cy="1524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629400" y="435221"/>
            <a:ext cx="2133600" cy="101566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000" dirty="0">
                <a:solidFill>
                  <a:srgbClr val="18205E"/>
                </a:solidFill>
              </a:rPr>
              <a:t>Pat Schuback, Public Affairs Specialist</a:t>
            </a:r>
          </a:p>
          <a:p>
            <a:r>
              <a:rPr lang="en-US" sz="1000" dirty="0">
                <a:solidFill>
                  <a:srgbClr val="18205E"/>
                </a:solidFill>
              </a:rPr>
              <a:t>Selective Service System</a:t>
            </a:r>
          </a:p>
          <a:p>
            <a:r>
              <a:rPr lang="en-US" sz="1000" dirty="0">
                <a:solidFill>
                  <a:srgbClr val="18205E"/>
                </a:solidFill>
              </a:rPr>
              <a:t>1515 Wilson Blvd, 5th Floor</a:t>
            </a:r>
          </a:p>
          <a:p>
            <a:r>
              <a:rPr lang="en-US" sz="1000" dirty="0">
                <a:solidFill>
                  <a:srgbClr val="18205E"/>
                </a:solidFill>
              </a:rPr>
              <a:t>Arlington, VA 22209-2425</a:t>
            </a:r>
          </a:p>
          <a:p>
            <a:r>
              <a:rPr lang="en-US" sz="1000" dirty="0">
                <a:solidFill>
                  <a:srgbClr val="18205E"/>
                </a:solidFill>
              </a:rPr>
              <a:t>TEL: (703) 605-4105</a:t>
            </a:r>
          </a:p>
          <a:p>
            <a:r>
              <a:rPr lang="en-US" sz="1000" dirty="0">
                <a:solidFill>
                  <a:srgbClr val="18205E"/>
                </a:solidFill>
              </a:rPr>
              <a:t>pat.schuback@sss.gov</a:t>
            </a: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4087" y="3696053"/>
            <a:ext cx="4695825" cy="318135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066800" y="3842737"/>
            <a:ext cx="8077200" cy="3139321"/>
          </a:xfrm>
          <a:prstGeom prst="rect">
            <a:avLst/>
          </a:prstGeom>
          <a:noFill/>
        </p:spPr>
        <p:txBody>
          <a:bodyPr wrap="square" numCol="4" rtlCol="0">
            <a:spAutoFit/>
          </a:bodyPr>
          <a:lstStyle/>
          <a:p>
            <a:r>
              <a:rPr lang="en-US" sz="1600" dirty="0">
                <a:solidFill>
                  <a:schemeClr val="tx2">
                    <a:lumMod val="20000"/>
                    <a:lumOff val="80000"/>
                  </a:schemeClr>
                </a:solidFill>
              </a:rPr>
              <a:t>Alabama</a:t>
            </a:r>
          </a:p>
          <a:p>
            <a:r>
              <a:rPr lang="en-US" sz="1600" dirty="0">
                <a:solidFill>
                  <a:schemeClr val="tx2">
                    <a:lumMod val="20000"/>
                    <a:lumOff val="80000"/>
                  </a:schemeClr>
                </a:solidFill>
              </a:rPr>
              <a:t>Arizona</a:t>
            </a:r>
          </a:p>
          <a:p>
            <a:r>
              <a:rPr lang="en-US" sz="1600" dirty="0">
                <a:solidFill>
                  <a:schemeClr val="tx2">
                    <a:lumMod val="20000"/>
                    <a:lumOff val="80000"/>
                  </a:schemeClr>
                </a:solidFill>
              </a:rPr>
              <a:t>Arkansas</a:t>
            </a:r>
          </a:p>
          <a:p>
            <a:r>
              <a:rPr lang="en-US" sz="1600" dirty="0">
                <a:solidFill>
                  <a:schemeClr val="tx2">
                    <a:lumMod val="20000"/>
                    <a:lumOff val="80000"/>
                  </a:schemeClr>
                </a:solidFill>
              </a:rPr>
              <a:t>Colorado</a:t>
            </a:r>
          </a:p>
          <a:p>
            <a:r>
              <a:rPr lang="en-US" sz="1600" dirty="0">
                <a:solidFill>
                  <a:schemeClr val="tx2">
                    <a:lumMod val="20000"/>
                    <a:lumOff val="80000"/>
                  </a:schemeClr>
                </a:solidFill>
              </a:rPr>
              <a:t>Connecticut</a:t>
            </a:r>
          </a:p>
          <a:p>
            <a:r>
              <a:rPr lang="en-US" sz="1600" dirty="0">
                <a:solidFill>
                  <a:schemeClr val="tx2">
                    <a:lumMod val="20000"/>
                    <a:lumOff val="80000"/>
                  </a:schemeClr>
                </a:solidFill>
              </a:rPr>
              <a:t>District of Columbia</a:t>
            </a:r>
          </a:p>
          <a:p>
            <a:r>
              <a:rPr lang="en-US" sz="1600" dirty="0">
                <a:solidFill>
                  <a:schemeClr val="tx2">
                    <a:lumMod val="20000"/>
                    <a:lumOff val="80000"/>
                  </a:schemeClr>
                </a:solidFill>
              </a:rPr>
              <a:t>Delaware</a:t>
            </a:r>
          </a:p>
          <a:p>
            <a:r>
              <a:rPr lang="en-US" sz="1600" dirty="0">
                <a:solidFill>
                  <a:schemeClr val="tx2">
                    <a:lumMod val="20000"/>
                    <a:lumOff val="80000"/>
                  </a:schemeClr>
                </a:solidFill>
              </a:rPr>
              <a:t>Florida</a:t>
            </a:r>
          </a:p>
          <a:p>
            <a:r>
              <a:rPr lang="en-US" sz="1600" dirty="0">
                <a:solidFill>
                  <a:schemeClr val="tx2">
                    <a:lumMod val="20000"/>
                    <a:lumOff val="80000"/>
                  </a:schemeClr>
                </a:solidFill>
              </a:rPr>
              <a:t>Georgia</a:t>
            </a:r>
          </a:p>
          <a:p>
            <a:r>
              <a:rPr lang="en-US" sz="1600" dirty="0">
                <a:solidFill>
                  <a:schemeClr val="tx2">
                    <a:lumMod val="20000"/>
                    <a:lumOff val="80000"/>
                  </a:schemeClr>
                </a:solidFill>
              </a:rPr>
              <a:t>Hawaii</a:t>
            </a:r>
          </a:p>
          <a:p>
            <a:r>
              <a:rPr lang="en-US" sz="1600" dirty="0">
                <a:solidFill>
                  <a:schemeClr val="tx2">
                    <a:lumMod val="20000"/>
                    <a:lumOff val="80000"/>
                  </a:schemeClr>
                </a:solidFill>
              </a:rPr>
              <a:t>Idaho</a:t>
            </a:r>
          </a:p>
          <a:p>
            <a:endParaRPr lang="en-US" sz="1600" dirty="0">
              <a:solidFill>
                <a:schemeClr val="tx2">
                  <a:lumMod val="20000"/>
                  <a:lumOff val="80000"/>
                </a:schemeClr>
              </a:solidFill>
            </a:endParaRPr>
          </a:p>
          <a:p>
            <a:r>
              <a:rPr lang="en-US" sz="1600" dirty="0">
                <a:solidFill>
                  <a:schemeClr val="tx2">
                    <a:lumMod val="20000"/>
                    <a:lumOff val="80000"/>
                  </a:schemeClr>
                </a:solidFill>
              </a:rPr>
              <a:t>Illinois</a:t>
            </a:r>
          </a:p>
          <a:p>
            <a:r>
              <a:rPr lang="en-US" sz="1600" dirty="0">
                <a:solidFill>
                  <a:schemeClr val="tx2">
                    <a:lumMod val="20000"/>
                    <a:lumOff val="80000"/>
                  </a:schemeClr>
                </a:solidFill>
              </a:rPr>
              <a:t>Indiana</a:t>
            </a:r>
          </a:p>
          <a:p>
            <a:r>
              <a:rPr lang="en-US" sz="1600" dirty="0">
                <a:solidFill>
                  <a:schemeClr val="tx2">
                    <a:lumMod val="20000"/>
                    <a:lumOff val="80000"/>
                  </a:schemeClr>
                </a:solidFill>
              </a:rPr>
              <a:t>Iowa</a:t>
            </a:r>
          </a:p>
          <a:p>
            <a:r>
              <a:rPr lang="en-US" sz="1600" dirty="0">
                <a:solidFill>
                  <a:schemeClr val="tx2">
                    <a:lumMod val="20000"/>
                    <a:lumOff val="80000"/>
                  </a:schemeClr>
                </a:solidFill>
              </a:rPr>
              <a:t>Kansas</a:t>
            </a:r>
          </a:p>
          <a:p>
            <a:r>
              <a:rPr lang="en-US" sz="1600" dirty="0">
                <a:solidFill>
                  <a:schemeClr val="tx2">
                    <a:lumMod val="20000"/>
                    <a:lumOff val="80000"/>
                  </a:schemeClr>
                </a:solidFill>
              </a:rPr>
              <a:t>Kentucky</a:t>
            </a:r>
          </a:p>
          <a:p>
            <a:r>
              <a:rPr lang="en-US" sz="1600" dirty="0">
                <a:solidFill>
                  <a:schemeClr val="tx2">
                    <a:lumMod val="20000"/>
                    <a:lumOff val="80000"/>
                  </a:schemeClr>
                </a:solidFill>
              </a:rPr>
              <a:t>Louisiana</a:t>
            </a:r>
          </a:p>
          <a:p>
            <a:r>
              <a:rPr lang="en-US" sz="1600" dirty="0">
                <a:solidFill>
                  <a:schemeClr val="tx2">
                    <a:lumMod val="20000"/>
                    <a:lumOff val="80000"/>
                  </a:schemeClr>
                </a:solidFill>
              </a:rPr>
              <a:t>Maine</a:t>
            </a:r>
          </a:p>
          <a:p>
            <a:r>
              <a:rPr lang="en-US" sz="1600" dirty="0">
                <a:solidFill>
                  <a:schemeClr val="tx2">
                    <a:lumMod val="20000"/>
                    <a:lumOff val="80000"/>
                  </a:schemeClr>
                </a:solidFill>
              </a:rPr>
              <a:t>Maryland</a:t>
            </a:r>
          </a:p>
          <a:p>
            <a:r>
              <a:rPr lang="en-US" sz="1600" dirty="0">
                <a:solidFill>
                  <a:schemeClr val="tx2">
                    <a:lumMod val="20000"/>
                    <a:lumOff val="80000"/>
                  </a:schemeClr>
                </a:solidFill>
              </a:rPr>
              <a:t>Michigan</a:t>
            </a:r>
          </a:p>
          <a:p>
            <a:r>
              <a:rPr lang="en-US" sz="1600" dirty="0">
                <a:solidFill>
                  <a:schemeClr val="tx2">
                    <a:lumMod val="20000"/>
                    <a:lumOff val="80000"/>
                  </a:schemeClr>
                </a:solidFill>
              </a:rPr>
              <a:t>Minnesota</a:t>
            </a:r>
          </a:p>
          <a:p>
            <a:endParaRPr lang="en-US" sz="1600" dirty="0">
              <a:solidFill>
                <a:schemeClr val="tx2">
                  <a:lumMod val="20000"/>
                  <a:lumOff val="80000"/>
                </a:schemeClr>
              </a:solidFill>
            </a:endParaRPr>
          </a:p>
          <a:p>
            <a:endParaRPr lang="en-US" sz="1600" dirty="0">
              <a:solidFill>
                <a:schemeClr val="tx2">
                  <a:lumMod val="20000"/>
                  <a:lumOff val="80000"/>
                </a:schemeClr>
              </a:solidFill>
            </a:endParaRPr>
          </a:p>
          <a:p>
            <a:r>
              <a:rPr lang="en-US" sz="1600" dirty="0">
                <a:solidFill>
                  <a:schemeClr val="tx2">
                    <a:lumMod val="20000"/>
                    <a:lumOff val="80000"/>
                  </a:schemeClr>
                </a:solidFill>
              </a:rPr>
              <a:t>Mississippi</a:t>
            </a:r>
          </a:p>
          <a:p>
            <a:r>
              <a:rPr lang="en-US" sz="1600" dirty="0">
                <a:solidFill>
                  <a:schemeClr val="tx2">
                    <a:lumMod val="20000"/>
                    <a:lumOff val="80000"/>
                  </a:schemeClr>
                </a:solidFill>
              </a:rPr>
              <a:t>Missouri</a:t>
            </a:r>
          </a:p>
          <a:p>
            <a:r>
              <a:rPr lang="en-US" sz="1600" dirty="0">
                <a:solidFill>
                  <a:schemeClr val="tx2">
                    <a:lumMod val="20000"/>
                    <a:lumOff val="80000"/>
                  </a:schemeClr>
                </a:solidFill>
              </a:rPr>
              <a:t>Montana</a:t>
            </a:r>
          </a:p>
          <a:p>
            <a:r>
              <a:rPr lang="en-US" sz="1600" dirty="0">
                <a:solidFill>
                  <a:schemeClr val="tx2">
                    <a:lumMod val="20000"/>
                    <a:lumOff val="80000"/>
                  </a:schemeClr>
                </a:solidFill>
              </a:rPr>
              <a:t>Nevada</a:t>
            </a:r>
          </a:p>
          <a:p>
            <a:r>
              <a:rPr lang="en-US" sz="1600" dirty="0">
                <a:solidFill>
                  <a:schemeClr val="tx2">
                    <a:lumMod val="20000"/>
                    <a:lumOff val="80000"/>
                  </a:schemeClr>
                </a:solidFill>
              </a:rPr>
              <a:t>New Hampshire</a:t>
            </a:r>
          </a:p>
          <a:p>
            <a:r>
              <a:rPr lang="en-US" sz="1600" dirty="0">
                <a:solidFill>
                  <a:schemeClr val="tx2">
                    <a:lumMod val="20000"/>
                    <a:lumOff val="80000"/>
                  </a:schemeClr>
                </a:solidFill>
              </a:rPr>
              <a:t>New Mexico</a:t>
            </a:r>
          </a:p>
          <a:p>
            <a:r>
              <a:rPr lang="en-US" sz="1600" dirty="0">
                <a:solidFill>
                  <a:schemeClr val="tx2">
                    <a:lumMod val="20000"/>
                    <a:lumOff val="80000"/>
                  </a:schemeClr>
                </a:solidFill>
              </a:rPr>
              <a:t>New York</a:t>
            </a:r>
          </a:p>
          <a:p>
            <a:r>
              <a:rPr lang="en-US" sz="1600" dirty="0">
                <a:solidFill>
                  <a:schemeClr val="tx2">
                    <a:lumMod val="20000"/>
                    <a:lumOff val="80000"/>
                  </a:schemeClr>
                </a:solidFill>
              </a:rPr>
              <a:t>North Carolina</a:t>
            </a:r>
          </a:p>
          <a:p>
            <a:r>
              <a:rPr lang="en-US" sz="1600" dirty="0">
                <a:solidFill>
                  <a:schemeClr val="tx2">
                    <a:lumMod val="20000"/>
                    <a:lumOff val="80000"/>
                  </a:schemeClr>
                </a:solidFill>
              </a:rPr>
              <a:t>Ohio</a:t>
            </a:r>
          </a:p>
          <a:p>
            <a:r>
              <a:rPr lang="en-US" sz="1600" dirty="0">
                <a:solidFill>
                  <a:schemeClr val="tx2">
                    <a:lumMod val="20000"/>
                    <a:lumOff val="80000"/>
                  </a:schemeClr>
                </a:solidFill>
              </a:rPr>
              <a:t>Oklahoma</a:t>
            </a:r>
          </a:p>
          <a:p>
            <a:r>
              <a:rPr lang="en-US" sz="1600" dirty="0">
                <a:solidFill>
                  <a:schemeClr val="tx2">
                    <a:lumMod val="20000"/>
                    <a:lumOff val="80000"/>
                  </a:schemeClr>
                </a:solidFill>
              </a:rPr>
              <a:t>Rhode Island</a:t>
            </a:r>
          </a:p>
          <a:p>
            <a:endParaRPr lang="en-US" sz="1600" dirty="0">
              <a:solidFill>
                <a:schemeClr val="tx2">
                  <a:lumMod val="20000"/>
                  <a:lumOff val="80000"/>
                </a:schemeClr>
              </a:solidFill>
            </a:endParaRPr>
          </a:p>
          <a:p>
            <a:r>
              <a:rPr lang="en-US" sz="1600" dirty="0">
                <a:solidFill>
                  <a:schemeClr val="tx2">
                    <a:lumMod val="20000"/>
                    <a:lumOff val="80000"/>
                  </a:schemeClr>
                </a:solidFill>
              </a:rPr>
              <a:t>South Carolina</a:t>
            </a:r>
          </a:p>
          <a:p>
            <a:r>
              <a:rPr lang="en-US" sz="1600" dirty="0">
                <a:solidFill>
                  <a:schemeClr val="tx2">
                    <a:lumMod val="20000"/>
                    <a:lumOff val="80000"/>
                  </a:schemeClr>
                </a:solidFill>
              </a:rPr>
              <a:t>South Dakota</a:t>
            </a:r>
          </a:p>
          <a:p>
            <a:r>
              <a:rPr lang="en-US" sz="1600" dirty="0">
                <a:solidFill>
                  <a:schemeClr val="tx2">
                    <a:lumMod val="20000"/>
                    <a:lumOff val="80000"/>
                  </a:schemeClr>
                </a:solidFill>
              </a:rPr>
              <a:t>Tennessee</a:t>
            </a:r>
          </a:p>
          <a:p>
            <a:r>
              <a:rPr lang="en-US" sz="1600" dirty="0">
                <a:solidFill>
                  <a:schemeClr val="tx2">
                    <a:lumMod val="20000"/>
                    <a:lumOff val="80000"/>
                  </a:schemeClr>
                </a:solidFill>
              </a:rPr>
              <a:t>Texas</a:t>
            </a:r>
          </a:p>
          <a:p>
            <a:r>
              <a:rPr lang="en-US" sz="1600" dirty="0">
                <a:solidFill>
                  <a:schemeClr val="tx2">
                    <a:lumMod val="20000"/>
                    <a:lumOff val="80000"/>
                  </a:schemeClr>
                </a:solidFill>
              </a:rPr>
              <a:t>Utah</a:t>
            </a:r>
          </a:p>
          <a:p>
            <a:r>
              <a:rPr lang="en-US" sz="1600" dirty="0">
                <a:solidFill>
                  <a:schemeClr val="tx2">
                    <a:lumMod val="20000"/>
                    <a:lumOff val="80000"/>
                  </a:schemeClr>
                </a:solidFill>
              </a:rPr>
              <a:t>Virginia</a:t>
            </a:r>
          </a:p>
          <a:p>
            <a:r>
              <a:rPr lang="en-US" sz="1600" dirty="0">
                <a:solidFill>
                  <a:schemeClr val="tx2">
                    <a:lumMod val="20000"/>
                    <a:lumOff val="80000"/>
                  </a:schemeClr>
                </a:solidFill>
              </a:rPr>
              <a:t>Washington</a:t>
            </a:r>
          </a:p>
          <a:p>
            <a:r>
              <a:rPr lang="en-US" sz="1600" dirty="0">
                <a:solidFill>
                  <a:schemeClr val="tx2">
                    <a:lumMod val="20000"/>
                    <a:lumOff val="80000"/>
                  </a:schemeClr>
                </a:solidFill>
              </a:rPr>
              <a:t>West Virginia</a:t>
            </a:r>
          </a:p>
          <a:p>
            <a:r>
              <a:rPr lang="en-US" sz="1600" dirty="0">
                <a:solidFill>
                  <a:schemeClr val="tx2">
                    <a:lumMod val="20000"/>
                    <a:lumOff val="80000"/>
                  </a:schemeClr>
                </a:solidFill>
              </a:rPr>
              <a:t>Wisconsin</a:t>
            </a:r>
          </a:p>
        </p:txBody>
      </p:sp>
    </p:spTree>
    <p:extLst>
      <p:ext uri="{BB962C8B-B14F-4D97-AF65-F5344CB8AC3E}">
        <p14:creationId xmlns:p14="http://schemas.microsoft.com/office/powerpoint/2010/main" val="53645903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1828800"/>
            <a:ext cx="9144000" cy="5029200"/>
          </a:xfrm>
          <a:prstGeom prst="rect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981200"/>
            <a:ext cx="8229600" cy="609600"/>
          </a:xfrm>
        </p:spPr>
        <p:txBody>
          <a:bodyPr>
            <a:normAutofit fontScale="90000"/>
          </a:bodyPr>
          <a:lstStyle/>
          <a:p>
            <a:pPr algn="l"/>
            <a:r>
              <a:rPr lang="en-US" b="1" dirty="0">
                <a:solidFill>
                  <a:schemeClr val="bg1"/>
                </a:solidFill>
              </a:rPr>
              <a:t>How you can help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6800" y="2819400"/>
            <a:ext cx="5181600" cy="3657600"/>
          </a:xfrm>
        </p:spPr>
        <p:txBody>
          <a:bodyPr>
            <a:normAutofit/>
          </a:bodyPr>
          <a:lstStyle/>
          <a:p>
            <a:r>
              <a:rPr lang="en-US" sz="2000" dirty="0">
                <a:solidFill>
                  <a:schemeClr val="bg1"/>
                </a:solidFill>
              </a:rPr>
              <a:t>Educate the young men and families with whom you work.</a:t>
            </a:r>
            <a:endParaRPr lang="en-US" sz="1600" dirty="0">
              <a:solidFill>
                <a:schemeClr val="bg1"/>
              </a:solidFill>
            </a:endParaRPr>
          </a:p>
          <a:p>
            <a:pPr lvl="1"/>
            <a:r>
              <a:rPr lang="en-US" sz="1600" dirty="0">
                <a:solidFill>
                  <a:schemeClr val="bg1"/>
                </a:solidFill>
              </a:rPr>
              <a:t>Put up posters</a:t>
            </a:r>
          </a:p>
          <a:p>
            <a:pPr lvl="1"/>
            <a:r>
              <a:rPr lang="en-US" sz="1600" dirty="0">
                <a:solidFill>
                  <a:schemeClr val="bg1"/>
                </a:solidFill>
              </a:rPr>
              <a:t>Hand out brochures</a:t>
            </a:r>
          </a:p>
          <a:p>
            <a:pPr lvl="1"/>
            <a:r>
              <a:rPr lang="en-US" sz="1600" dirty="0">
                <a:solidFill>
                  <a:schemeClr val="bg1"/>
                </a:solidFill>
              </a:rPr>
              <a:t>Include articles in your publications (online or print newsletter, website, magazine, etc.)</a:t>
            </a:r>
          </a:p>
          <a:p>
            <a:pPr lvl="1"/>
            <a:r>
              <a:rPr lang="en-US" sz="1600" dirty="0">
                <a:solidFill>
                  <a:schemeClr val="bg1"/>
                </a:solidFill>
              </a:rPr>
              <a:t>Post banner ads or include ready-to-use advertisements in your websites and publications.</a:t>
            </a:r>
          </a:p>
          <a:p>
            <a:pPr lvl="1"/>
            <a:endParaRPr lang="en-US" sz="1600" dirty="0">
              <a:solidFill>
                <a:schemeClr val="bg1"/>
              </a:solidFill>
            </a:endParaRPr>
          </a:p>
          <a:p>
            <a:r>
              <a:rPr lang="en-US" sz="2000" dirty="0">
                <a:solidFill>
                  <a:schemeClr val="bg1"/>
                </a:solidFill>
              </a:rPr>
              <a:t>Educate other organizations who work with young men.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181054"/>
            <a:ext cx="1524000" cy="1524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629400" y="435221"/>
            <a:ext cx="2133600" cy="101566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000" dirty="0">
                <a:solidFill>
                  <a:srgbClr val="18205E"/>
                </a:solidFill>
              </a:rPr>
              <a:t>Pat Schuback, Public Affairs Specialist</a:t>
            </a:r>
          </a:p>
          <a:p>
            <a:r>
              <a:rPr lang="en-US" sz="1000" dirty="0">
                <a:solidFill>
                  <a:srgbClr val="18205E"/>
                </a:solidFill>
              </a:rPr>
              <a:t>Selective Service System</a:t>
            </a:r>
          </a:p>
          <a:p>
            <a:r>
              <a:rPr lang="en-US" sz="1000" dirty="0">
                <a:solidFill>
                  <a:srgbClr val="18205E"/>
                </a:solidFill>
              </a:rPr>
              <a:t>1515 Wilson Blvd, 5th Floor</a:t>
            </a:r>
          </a:p>
          <a:p>
            <a:r>
              <a:rPr lang="en-US" sz="1000" dirty="0">
                <a:solidFill>
                  <a:srgbClr val="18205E"/>
                </a:solidFill>
              </a:rPr>
              <a:t>Arlington, VA 22209-2425</a:t>
            </a:r>
          </a:p>
          <a:p>
            <a:r>
              <a:rPr lang="en-US" sz="1000" dirty="0">
                <a:solidFill>
                  <a:srgbClr val="18205E"/>
                </a:solidFill>
              </a:rPr>
              <a:t>TEL: (703) 605-4105</a:t>
            </a:r>
          </a:p>
          <a:p>
            <a:r>
              <a:rPr lang="en-US" sz="1000" dirty="0">
                <a:solidFill>
                  <a:srgbClr val="18205E"/>
                </a:solidFill>
              </a:rPr>
              <a:t>pat.schuback@sss.gov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1400" y="2140580"/>
            <a:ext cx="1314502" cy="165627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7000" y="2789953"/>
            <a:ext cx="1275318" cy="1649413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3800" y="3830844"/>
            <a:ext cx="1402517" cy="197287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7827" y="4572941"/>
            <a:ext cx="684491" cy="15652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943632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2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D99694"/>
      </a:hlink>
      <a:folHlink>
        <a:srgbClr val="D99694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996</TotalTime>
  <Words>724</Words>
  <Application>Microsoft Office PowerPoint</Application>
  <PresentationFormat>On-screen Show (4:3)</PresentationFormat>
  <Paragraphs>154</Paragraphs>
  <Slides>11</Slides>
  <Notes>4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3" baseType="lpstr">
      <vt:lpstr>Office Theme</vt:lpstr>
      <vt:lpstr>Image</vt:lpstr>
      <vt:lpstr>Selective Service Outreach to Social Workers</vt:lpstr>
      <vt:lpstr>Why should young men register?</vt:lpstr>
      <vt:lpstr>Our research tells us that when young men don’t register, it’s because  they don’t know they have to.    That’s why we need you.</vt:lpstr>
      <vt:lpstr>Why we need you:</vt:lpstr>
      <vt:lpstr>Who needs to register?</vt:lpstr>
      <vt:lpstr>How can young men register?</vt:lpstr>
      <vt:lpstr>Registration in Your State</vt:lpstr>
      <vt:lpstr>Registration and Drivers Licenses</vt:lpstr>
      <vt:lpstr>How you can help</vt:lpstr>
      <vt:lpstr>Where to get Educational Material</vt:lpstr>
      <vt:lpstr>Questions?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Selective Service System DC Outreach</dc:title>
  <dc:creator>Lauren Anderson</dc:creator>
  <cp:lastModifiedBy>Simpson, Kim</cp:lastModifiedBy>
  <cp:revision>66</cp:revision>
  <dcterms:created xsi:type="dcterms:W3CDTF">2012-02-21T15:43:49Z</dcterms:created>
  <dcterms:modified xsi:type="dcterms:W3CDTF">2017-06-26T19:53:52Z</dcterms:modified>
</cp:coreProperties>
</file>